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2"/>
  </p:notesMasterIdLst>
  <p:sldIdLst>
    <p:sldId id="256" r:id="rId3"/>
    <p:sldId id="258" r:id="rId4"/>
    <p:sldId id="259" r:id="rId5"/>
    <p:sldId id="262" r:id="rId6"/>
    <p:sldId id="264" r:id="rId7"/>
    <p:sldId id="286" r:id="rId8"/>
    <p:sldId id="265" r:id="rId9"/>
    <p:sldId id="266" r:id="rId10"/>
    <p:sldId id="267" r:id="rId11"/>
    <p:sldId id="268" r:id="rId12"/>
    <p:sldId id="269" r:id="rId13"/>
    <p:sldId id="271" r:id="rId14"/>
    <p:sldId id="287" r:id="rId15"/>
    <p:sldId id="272" r:id="rId16"/>
    <p:sldId id="290" r:id="rId17"/>
    <p:sldId id="273" r:id="rId18"/>
    <p:sldId id="277" r:id="rId19"/>
    <p:sldId id="279" r:id="rId20"/>
    <p:sldId id="282" r:id="rId2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D3A"/>
    <a:srgbClr val="C1DEB1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3822" autoAdjust="0"/>
  </p:normalViewPr>
  <p:slideViewPr>
    <p:cSldViewPr snapToGrid="0" snapToObjects="1">
      <p:cViewPr varScale="1">
        <p:scale>
          <a:sx n="63" d="100"/>
          <a:sy n="63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F6A20-7D92-4E92-A73D-036753FEB83E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367B8-6057-4126-A8DA-577BA884D9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7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367B8-6057-4126-A8DA-577BA884D91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6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眼动追踪中期报告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/>
              <a:t>眼动追踪技术新方法及其在人机交互中的应用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7"/>
            <a:ext cx="8084654" cy="894134"/>
          </a:xfrm>
        </p:spPr>
        <p:txBody>
          <a:bodyPr/>
          <a:lstStyle/>
          <a:p>
            <a:r>
              <a:rPr kumimoji="1" lang="zh-CN" altLang="en-US" dirty="0" smtClean="0"/>
              <a:t>组员：邓龙、戴路、吴紫薇、徐煜森、于颖奇</a:t>
            </a:r>
          </a:p>
          <a:p>
            <a:r>
              <a:rPr kumimoji="1" lang="zh-CN" altLang="en-US" dirty="0" smtClean="0"/>
              <a:t>指导老师：邢凯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30800" y="596392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</a:rPr>
              <a:t>24</a:t>
            </a:r>
            <a:r>
              <a:rPr lang="zh-CN" altLang="en-US" dirty="0" smtClean="0">
                <a:solidFill>
                  <a:schemeClr val="bg1"/>
                </a:solidFill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项目意义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82" y="2123407"/>
            <a:ext cx="2908065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54" y="2123407"/>
            <a:ext cx="2908065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231" y="800380"/>
            <a:ext cx="5231539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2905760" y="5206432"/>
            <a:ext cx="7570182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开发人机交互，细致的用户界面</a:t>
            </a:r>
            <a:endParaRPr lang="en-US" altLang="zh-CN" sz="1200" b="1" dirty="0" smtClean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600" b="1" dirty="0" smtClean="0">
                <a:solidFill>
                  <a:srgbClr val="000000"/>
                </a:solidFill>
                <a:latin typeface="+mn-ea"/>
              </a:rPr>
              <a:t>市场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研究与消费者调研方面的</a:t>
            </a:r>
            <a:r>
              <a:rPr lang="zh-CN" altLang="en-US" sz="1600" b="1" dirty="0" smtClean="0">
                <a:solidFill>
                  <a:srgbClr val="000000"/>
                </a:solidFill>
                <a:latin typeface="+mn-ea"/>
              </a:rPr>
              <a:t>应用</a:t>
            </a:r>
            <a:endParaRPr lang="en-US" altLang="zh-CN" sz="1600" b="1" dirty="0" smtClean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600" b="1" dirty="0" smtClean="0">
                <a:solidFill>
                  <a:srgbClr val="000000"/>
                </a:solidFill>
                <a:latin typeface="+mn-ea"/>
              </a:rPr>
              <a:t>运动研究、心理学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与神经科学研究、婴幼儿研究、体育运动研究、教育</a:t>
            </a:r>
            <a:r>
              <a:rPr lang="zh-CN" altLang="en-US" sz="1600" b="1" dirty="0" smtClean="0">
                <a:solidFill>
                  <a:srgbClr val="000000"/>
                </a:solidFill>
                <a:latin typeface="+mn-ea"/>
              </a:rPr>
              <a:t>研究、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临床</a:t>
            </a:r>
            <a:r>
              <a:rPr lang="zh-CN" altLang="en-US" sz="1600" b="1" dirty="0" smtClean="0">
                <a:solidFill>
                  <a:srgbClr val="000000"/>
                </a:solidFill>
                <a:latin typeface="+mn-ea"/>
              </a:rPr>
              <a:t>研究</a:t>
            </a:r>
            <a:endParaRPr lang="zh-CN" altLang="en-US" sz="1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1355986" y="5171356"/>
            <a:ext cx="1549774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>
                <a:solidFill>
                  <a:srgbClr val="0070C0"/>
                </a:solidFill>
              </a:rPr>
              <a:t>应用前景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前沿进展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前沿进展</a:t>
            </a:r>
            <a:endParaRPr kumimoji="1"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091512" y="1901571"/>
            <a:ext cx="8008976" cy="4873296"/>
            <a:chOff x="2624449" y="1901571"/>
            <a:chExt cx="8008976" cy="4873296"/>
          </a:xfrm>
        </p:grpSpPr>
        <p:sp>
          <p:nvSpPr>
            <p:cNvPr id="3" name="同心圆 2"/>
            <p:cNvSpPr/>
            <p:nvPr/>
          </p:nvSpPr>
          <p:spPr>
            <a:xfrm>
              <a:off x="2624450" y="1901571"/>
              <a:ext cx="2860433" cy="2860433"/>
            </a:xfrm>
            <a:prstGeom prst="donut">
              <a:avLst>
                <a:gd name="adj" fmla="val 102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同心圆 3"/>
            <p:cNvSpPr/>
            <p:nvPr/>
          </p:nvSpPr>
          <p:spPr>
            <a:xfrm>
              <a:off x="5195815" y="1901571"/>
              <a:ext cx="2860433" cy="2860433"/>
            </a:xfrm>
            <a:prstGeom prst="donut">
              <a:avLst>
                <a:gd name="adj" fmla="val 102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>
              <a:off x="7770339" y="1901571"/>
              <a:ext cx="2860433" cy="2860433"/>
            </a:xfrm>
            <a:prstGeom prst="donut">
              <a:avLst>
                <a:gd name="adj" fmla="val 102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>
              <a:off x="2624449" y="1922594"/>
              <a:ext cx="2860433" cy="2860433"/>
            </a:xfrm>
            <a:prstGeom prst="blockArc">
              <a:avLst>
                <a:gd name="adj1" fmla="val 10800000"/>
                <a:gd name="adj2" fmla="val 2"/>
                <a:gd name="adj3" fmla="val 100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 rot="10800000">
              <a:off x="5200047" y="1901571"/>
              <a:ext cx="2860433" cy="2860433"/>
            </a:xfrm>
            <a:prstGeom prst="blockArc">
              <a:avLst>
                <a:gd name="adj1" fmla="val 10800000"/>
                <a:gd name="adj2" fmla="val 2"/>
                <a:gd name="adj3" fmla="val 100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空心弧 9"/>
            <p:cNvSpPr/>
            <p:nvPr/>
          </p:nvSpPr>
          <p:spPr>
            <a:xfrm>
              <a:off x="7772992" y="1906317"/>
              <a:ext cx="2860433" cy="2860433"/>
            </a:xfrm>
            <a:prstGeom prst="blockArc">
              <a:avLst>
                <a:gd name="adj1" fmla="val 10800000"/>
                <a:gd name="adj2" fmla="val 2"/>
                <a:gd name="adj3" fmla="val 100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8"/>
            <p:cNvSpPr txBox="1"/>
            <p:nvPr/>
          </p:nvSpPr>
          <p:spPr>
            <a:xfrm>
              <a:off x="2883380" y="5482205"/>
              <a:ext cx="25176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/>
                <a:t>第一种类型使用眼睛的附件，例如具有嵌入镜或磁场传感器的特殊接触</a:t>
              </a:r>
              <a:r>
                <a:rPr lang="zh-CN" altLang="en-US" sz="1200" dirty="0" smtClean="0"/>
                <a:t>透镜来</a:t>
              </a:r>
              <a:r>
                <a:rPr lang="zh-CN" altLang="en-US" sz="1200" dirty="0"/>
                <a:t>测量的</a:t>
              </a:r>
              <a:r>
                <a:rPr lang="zh-CN" altLang="en-US" sz="1200" dirty="0" smtClean="0"/>
                <a:t>。</a:t>
              </a:r>
              <a:r>
                <a:rPr lang="zh-CN" altLang="en-US" sz="1200" dirty="0"/>
                <a:t>磁搜索线圈是研究眼动的动力学和潜在生理学的研究者的选择方法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078934" y="5034923"/>
              <a:ext cx="172354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3">
                      <a:lumMod val="75000"/>
                    </a:schemeClr>
                  </a:solidFill>
                </a:rPr>
                <a:t>接触式追踪仪</a:t>
              </a:r>
              <a:endParaRPr lang="en-US" altLang="zh-CN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4" name="文本框 8"/>
            <p:cNvSpPr txBox="1"/>
            <p:nvPr/>
          </p:nvSpPr>
          <p:spPr>
            <a:xfrm>
              <a:off x="5474837" y="5482205"/>
              <a:ext cx="25176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/>
                <a:t>第二大类使用一些非接触的光学方法测量眼睛运动。光，通常是红外线，由眼睛反射，并</a:t>
              </a:r>
              <a:r>
                <a:rPr lang="zh-CN" altLang="en-US" sz="1200" dirty="0" smtClean="0"/>
                <a:t>由光学传感器</a:t>
              </a:r>
              <a:r>
                <a:rPr lang="zh-CN" altLang="en-US" sz="1200" dirty="0"/>
                <a:t>感知。然后对信息进行分析以从反射的变化中提取眼睛旋转。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719364" y="5034923"/>
              <a:ext cx="172354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3">
                      <a:lumMod val="75000"/>
                    </a:schemeClr>
                  </a:solidFill>
                </a:rPr>
                <a:t>光反射眼动仪</a:t>
              </a:r>
              <a:endParaRPr lang="en-US" altLang="zh-CN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6" name="文本框 8"/>
            <p:cNvSpPr txBox="1"/>
            <p:nvPr/>
          </p:nvSpPr>
          <p:spPr>
            <a:xfrm>
              <a:off x="8066294" y="5482205"/>
              <a:ext cx="2517668" cy="126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/>
                <a:t>第三类使用放置在眼睛周围的电极测量的电位。眼睛是一个稳定的电位场的</a:t>
              </a:r>
              <a:r>
                <a:rPr lang="zh-CN" altLang="en-US" sz="1200" dirty="0" smtClean="0"/>
                <a:t>起源。如果</a:t>
              </a:r>
              <a:r>
                <a:rPr lang="zh-CN" altLang="en-US" sz="1200" dirty="0"/>
                <a:t>眼睛从中心位置向周边移动，视网膜接近一个电极，而角膜接近相反的电极。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59794" y="4989762"/>
              <a:ext cx="172354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3">
                      <a:lumMod val="75000"/>
                    </a:schemeClr>
                  </a:solidFill>
                </a:rPr>
                <a:t>电极电势测量</a:t>
              </a:r>
              <a:endParaRPr lang="en-US" altLang="zh-CN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20" name="组合 22"/>
            <p:cNvGrpSpPr/>
            <p:nvPr/>
          </p:nvGrpSpPr>
          <p:grpSpPr>
            <a:xfrm>
              <a:off x="3647175" y="3019800"/>
              <a:ext cx="794889" cy="623974"/>
              <a:chOff x="3654425" y="5089525"/>
              <a:chExt cx="1860550" cy="14605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8" name="组合 22"/>
            <p:cNvGrpSpPr/>
            <p:nvPr/>
          </p:nvGrpSpPr>
          <p:grpSpPr>
            <a:xfrm>
              <a:off x="6238631" y="3031673"/>
              <a:ext cx="794889" cy="623974"/>
              <a:chOff x="3654425" y="5089525"/>
              <a:chExt cx="1860550" cy="14605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6" name="组合 22"/>
            <p:cNvGrpSpPr/>
            <p:nvPr/>
          </p:nvGrpSpPr>
          <p:grpSpPr>
            <a:xfrm>
              <a:off x="8789907" y="3019799"/>
              <a:ext cx="794889" cy="623974"/>
              <a:chOff x="3654425" y="5089525"/>
              <a:chExt cx="1860550" cy="14605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3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矩形 52"/>
          <p:cNvSpPr/>
          <p:nvPr/>
        </p:nvSpPr>
        <p:spPr>
          <a:xfrm>
            <a:off x="264724" y="1393828"/>
            <a:ext cx="146706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学术界进展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CN" dirty="0"/>
              <a:t>3</a:t>
            </a:r>
            <a:r>
              <a:rPr kumimoji="1" lang="zh-CN" altLang="en-US" dirty="0" smtClean="0"/>
              <a:t> 前沿进展</a:t>
            </a:r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r="22761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七维易鑫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FOVE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r="22105"/>
          <a:stretch/>
        </p:blipFill>
        <p:spPr>
          <a:xfrm>
            <a:off x="7770707" y="1535399"/>
            <a:ext cx="291989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 err="1" smtClean="0">
                <a:solidFill>
                  <a:schemeClr val="bg1"/>
                </a:solidFill>
              </a:rPr>
              <a:t>Tobii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Pro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4658" y="372708"/>
            <a:ext cx="146706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工业界进展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4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研究思路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r>
              <a:rPr kumimoji="1" lang="zh-CN" altLang="en-US" dirty="0" smtClean="0"/>
              <a:t> 研究思路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  <a:solidFill>
            <a:schemeClr val="accent4">
              <a:lumMod val="50000"/>
            </a:schemeClr>
          </a:solidFill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  <a:solidFill>
            <a:srgbClr val="63AD3A"/>
          </a:solidFill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grpFill/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长期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目标旨在完成一个功能完整的设备以及配套驱动，能够对计算机进行简单操作。为了达成这个目的，我们可能会加入头戴式设备来与桌面设备进行配合。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4320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63AD3A"/>
                </a:solidFill>
              </a:rPr>
              <a:t>头戴</a:t>
            </a:r>
            <a:r>
              <a:rPr lang="en-US" altLang="zh-CN" sz="2000" b="1" dirty="0" smtClean="0">
                <a:solidFill>
                  <a:srgbClr val="63AD3A"/>
                </a:solidFill>
              </a:rPr>
              <a:t>+</a:t>
            </a:r>
            <a:r>
              <a:rPr lang="zh-CN" altLang="en-US" sz="2000" b="1" dirty="0" smtClean="0">
                <a:solidFill>
                  <a:srgbClr val="63AD3A"/>
                </a:solidFill>
              </a:rPr>
              <a:t>桌面组合设备</a:t>
            </a:r>
            <a:endParaRPr lang="en-US" altLang="zh-CN" sz="2000" b="1" dirty="0">
              <a:solidFill>
                <a:srgbClr val="63AD3A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  <a:solidFill>
            <a:schemeClr val="accent4">
              <a:lumMod val="50000"/>
            </a:schemeClr>
          </a:solidFill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  <a:solidFill>
            <a:srgbClr val="63AD3A"/>
          </a:solidFill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grpFill/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在这个阶段，我们将尝试进行较为准确的注视点定位，定位精度预计应在半径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1cm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以内。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63AD3A"/>
                </a:solidFill>
              </a:rPr>
              <a:t>桌面注视估计设备</a:t>
            </a:r>
            <a:endParaRPr lang="en-US" altLang="zh-CN" sz="2000" b="1" dirty="0">
              <a:solidFill>
                <a:srgbClr val="63AD3A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  <a:solidFill>
            <a:schemeClr val="accent4">
              <a:lumMod val="50000"/>
            </a:schemeClr>
          </a:solidFill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  <a:solidFill>
            <a:srgbClr val="63AD3A"/>
          </a:solidFill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grpFill/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项目的基础目标是在不需要额外硬件设备的条件下，利用设备自带的前置摄像头，完成一个基础的视线分类器。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19800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63AD3A"/>
                </a:solidFill>
              </a:rPr>
              <a:t>简单视线分类器</a:t>
            </a:r>
            <a:endParaRPr lang="en-US" altLang="zh-CN" sz="2000" b="1" dirty="0">
              <a:solidFill>
                <a:srgbClr val="63AD3A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59943" y="5437367"/>
            <a:ext cx="203132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600" b="1" u="sng" dirty="0" smtClean="0">
                <a:solidFill>
                  <a:srgbClr val="63AD3A"/>
                </a:solidFill>
              </a:rPr>
              <a:t>项目目标</a:t>
            </a:r>
            <a:endParaRPr lang="en-US" altLang="zh-CN" sz="3600" b="1" u="sng" dirty="0">
              <a:solidFill>
                <a:srgbClr val="63AD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6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研究思路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0" y="4902505"/>
            <a:ext cx="2252402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本次实验中，我们会主要利用机器学习方法进行分类，并尝试少量深度学习如卷积神经网络。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4"/>
                </a:solidFill>
              </a:rPr>
              <a:t>分类器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4"/>
                </a:solidFill>
              </a:rPr>
              <a:t>02</a:t>
            </a:r>
            <a:endParaRPr lang="en-US" altLang="zh-CN" sz="4000" b="1" dirty="0">
              <a:solidFill>
                <a:schemeClr val="accent4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如何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从图像中提取有用的数据或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信息。可以人工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提取特征；也可以利用卷积，滤波等方法提取特征。工具如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python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scikit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-learn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等有工具包用于特征提取，可用于基本机器学习算法。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</a:rPr>
              <a:t>特征提取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4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OpenCV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是一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个跨平台的计算机视觉库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。可以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在商业和研究领域中免费使用。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OpenCV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可用于开发实时的图像处理、计算机视觉以及模式识别程序。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123783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OpenCV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  <a:endParaRPr lang="en-US" altLang="zh-CN" sz="4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73" y="5143065"/>
            <a:ext cx="4153068" cy="1474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19" y="4902504"/>
            <a:ext cx="1619702" cy="19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研究计划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r>
              <a:rPr kumimoji="1" lang="zh-CN" altLang="en-US" dirty="0" smtClean="0"/>
              <a:t> 研究计划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225097" y="772322"/>
            <a:ext cx="2545030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u="sng" dirty="0" smtClean="0">
                <a:solidFill>
                  <a:schemeClr val="accent5">
                    <a:lumMod val="75000"/>
                  </a:schemeClr>
                </a:solidFill>
              </a:rPr>
              <a:t>项目时间计划</a:t>
            </a:r>
            <a:endParaRPr lang="en-US" altLang="zh-CN" sz="24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241125"/>
              </p:ext>
            </p:extLst>
          </p:nvPr>
        </p:nvGraphicFramePr>
        <p:xfrm>
          <a:off x="617693" y="1375197"/>
          <a:ext cx="4711973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04623"/>
                <a:gridCol w="1632559"/>
                <a:gridCol w="1074791"/>
              </a:tblGrid>
              <a:tr h="53763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阶段任务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日期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确定选题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3.5 – 4.1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项目调研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4.2 – 4.15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中期报告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4.16 - 4.29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实现基础目标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4.30 – 5.12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实现中期目标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5.13</a:t>
                      </a:r>
                      <a:r>
                        <a:rPr lang="en-US" altLang="zh-CN" sz="1600" baseline="0" dirty="0" smtClean="0"/>
                        <a:t> – 6.2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总结并尝试改进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6.3 – 6.17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完善及项目展示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6.18 – 7.1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381570" y="2142865"/>
            <a:ext cx="378726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404729" y="2675265"/>
            <a:ext cx="378726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381569" y="3207665"/>
            <a:ext cx="378726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253238" y="3181137"/>
            <a:ext cx="1786908" cy="82295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040145" y="3181137"/>
            <a:ext cx="1089321" cy="8229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129467" y="3181137"/>
            <a:ext cx="1553134" cy="822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682601" y="3181137"/>
            <a:ext cx="799271" cy="8229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连接符 10"/>
          <p:cNvCxnSpPr/>
          <p:nvPr/>
        </p:nvCxnSpPr>
        <p:spPr>
          <a:xfrm>
            <a:off x="6253238" y="4004089"/>
            <a:ext cx="0" cy="57001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1"/>
          <p:cNvCxnSpPr/>
          <p:nvPr/>
        </p:nvCxnSpPr>
        <p:spPr>
          <a:xfrm>
            <a:off x="8031508" y="4004089"/>
            <a:ext cx="0" cy="57001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13"/>
          <p:cNvCxnSpPr/>
          <p:nvPr/>
        </p:nvCxnSpPr>
        <p:spPr>
          <a:xfrm>
            <a:off x="10682601" y="4004089"/>
            <a:ext cx="0" cy="6106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14"/>
          <p:cNvCxnSpPr/>
          <p:nvPr/>
        </p:nvCxnSpPr>
        <p:spPr>
          <a:xfrm>
            <a:off x="10682601" y="2766745"/>
            <a:ext cx="0" cy="4143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62877" y="4161277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前期工作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304593" y="4141783"/>
            <a:ext cx="12105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</a:rPr>
              <a:t>中期目标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7" name="直线连接符 12"/>
          <p:cNvCxnSpPr/>
          <p:nvPr/>
        </p:nvCxnSpPr>
        <p:spPr>
          <a:xfrm>
            <a:off x="9123425" y="2650108"/>
            <a:ext cx="0" cy="53102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979511" y="2606781"/>
            <a:ext cx="12105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</a:rPr>
              <a:t>基础目标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3" name="直线连接符 12"/>
          <p:cNvCxnSpPr/>
          <p:nvPr/>
        </p:nvCxnSpPr>
        <p:spPr>
          <a:xfrm>
            <a:off x="9123425" y="4004523"/>
            <a:ext cx="0" cy="52874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14"/>
          <p:cNvCxnSpPr/>
          <p:nvPr/>
        </p:nvCxnSpPr>
        <p:spPr>
          <a:xfrm>
            <a:off x="11481872" y="2766745"/>
            <a:ext cx="0" cy="4143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12"/>
          <p:cNvCxnSpPr/>
          <p:nvPr/>
        </p:nvCxnSpPr>
        <p:spPr>
          <a:xfrm>
            <a:off x="8044971" y="2650108"/>
            <a:ext cx="0" cy="53102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0733423" y="2647102"/>
            <a:ext cx="69762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</a:rPr>
              <a:t>展示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677723" y="4711081"/>
            <a:ext cx="7344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5">
                    <a:lumMod val="75000"/>
                  </a:schemeClr>
                </a:solidFill>
              </a:rPr>
              <a:t>4.29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15353" y="4711942"/>
            <a:ext cx="7344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5">
                    <a:lumMod val="75000"/>
                  </a:schemeClr>
                </a:solidFill>
              </a:rPr>
              <a:t>6.17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756177" y="4690156"/>
            <a:ext cx="7344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5">
                    <a:lumMod val="75000"/>
                  </a:schemeClr>
                </a:solidFill>
              </a:rPr>
              <a:t>5.12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1193972" y="4711942"/>
            <a:ext cx="5757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5">
                    <a:lumMod val="75000"/>
                  </a:schemeClr>
                </a:solidFill>
              </a:rPr>
              <a:t>7.1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THANK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/>
              <a:t>眼动追踪技术新方法及其在人机交互中的应用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7"/>
            <a:ext cx="8084654" cy="894134"/>
          </a:xfrm>
        </p:spPr>
        <p:txBody>
          <a:bodyPr/>
          <a:lstStyle/>
          <a:p>
            <a:r>
              <a:rPr kumimoji="1" lang="zh-CN" altLang="en-US" dirty="0" smtClean="0"/>
              <a:t>组员：邓龙、戴路、吴紫薇、徐煜森、于颖奇</a:t>
            </a:r>
          </a:p>
          <a:p>
            <a:r>
              <a:rPr kumimoji="1" lang="zh-CN" altLang="en-US" dirty="0" smtClean="0"/>
              <a:t>指导老师：邢凯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30800" y="596392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</a:rPr>
              <a:t>24</a:t>
            </a:r>
            <a:r>
              <a:rPr lang="zh-CN" altLang="en-US" dirty="0" smtClean="0">
                <a:solidFill>
                  <a:schemeClr val="bg1"/>
                </a:solidFill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sz="2800" dirty="0"/>
              <a:t>选题</a:t>
            </a:r>
            <a:r>
              <a:rPr kumimoji="1" lang="zh-CN" altLang="en-US" sz="2800" dirty="0" smtClean="0"/>
              <a:t>背景</a:t>
            </a:r>
            <a:endParaRPr kumimoji="1"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sz="2800" dirty="0" smtClean="0"/>
              <a:t>项目意义</a:t>
            </a:r>
            <a:endParaRPr kumimoji="1" lang="zh-CN" altLang="en-US" sz="28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sz="2800" dirty="0" smtClean="0"/>
              <a:t>前沿进展</a:t>
            </a:r>
            <a:endParaRPr kumimoji="1" lang="zh-CN" altLang="en-US" sz="280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800" dirty="0" smtClean="0"/>
              <a:t>研究思路</a:t>
            </a:r>
            <a:endParaRPr kumimoji="1" lang="zh-CN" altLang="en-US" sz="280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sz="2800" dirty="0" smtClean="0"/>
              <a:t>研究计划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选题背景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</a:t>
            </a:r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sp>
        <p:nvSpPr>
          <p:cNvPr id="3" name="文本框 8"/>
          <p:cNvSpPr txBox="1"/>
          <p:nvPr/>
        </p:nvSpPr>
        <p:spPr>
          <a:xfrm>
            <a:off x="994838" y="2968013"/>
            <a:ext cx="38893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本项目旨在建立一个低成本的新方式，利用简单的头戴设备或者桌面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设备，对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用户的视线信息做出分析，提取出有效信息作为机器输入，从而作为一种新的机器控制方法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我们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希望克服目前眼动追踪技术中设备成本高、便携性差的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问题。另外，我们希望方法尽可能的简单，而不是消耗巨大的计算资源。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我们不会将重点放在精确性和高帧率上，原因是目前眼动追踪技术已经足够精确，采样频率也足够高。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1065" y="2119288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</a:rPr>
              <a:t>项目概述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287944" y="3464219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7593673" y="3655526"/>
            <a:ext cx="3467616" cy="7325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  低计算资源需求  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287944" y="2220153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7593673" y="2411460"/>
            <a:ext cx="3467616" cy="732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低成本、设备简单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287944" y="4708285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7593673" y="4899592"/>
            <a:ext cx="3467616" cy="73250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低精度、帧率要求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61793" y="43426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</a:rPr>
              <a:t>24</a:t>
            </a:r>
            <a:r>
              <a:rPr lang="zh-CN" altLang="en-US" dirty="0" smtClean="0">
                <a:solidFill>
                  <a:schemeClr val="bg1"/>
                </a:solidFill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</a:t>
            </a:r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21" y="2009031"/>
            <a:ext cx="3298700" cy="1855519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2887016" y="3864550"/>
            <a:ext cx="3300312" cy="2553753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0"/>
              <a:ext cx="3092420" cy="2012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</a:rPr>
                <a:t>眼球追踪</a:t>
              </a:r>
              <a:endParaRPr lang="zh-CN" altLang="en-US" sz="1200" b="1" dirty="0" smtClean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眼球跟踪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(Eye tracking)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是测量注视点（人眼看的地方）或眼睛相对于头部的运动的过程。眼睛检测和跟踪研究侧重于两个领域：图像中的眼睛定位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(eye localization)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和注视跟踪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(gaze estimation)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。</a:t>
              </a: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76" y="2009031"/>
            <a:ext cx="3301119" cy="1855519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7607384" y="3864550"/>
            <a:ext cx="3300312" cy="2553753"/>
            <a:chOff x="930166" y="3604676"/>
            <a:chExt cx="3300312" cy="2553753"/>
          </a:xfrm>
        </p:grpSpPr>
        <p:sp>
          <p:nvSpPr>
            <p:cNvPr id="25" name="矩形 24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1034112" y="3755090"/>
              <a:ext cx="3092420" cy="1772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</a:rPr>
                <a:t>人机交互</a:t>
              </a:r>
              <a:endParaRPr lang="zh-CN" altLang="en-US" sz="1200" b="1" dirty="0" smtClean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人机互动（英语：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human–computer interaction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，缩写：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HCI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，或 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human–machine interaction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，缩写：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HMI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），是一门研究系统与用户之间的交互关系的学问。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761793" y="43426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</a:rPr>
              <a:t>24</a:t>
            </a:r>
            <a:r>
              <a:rPr lang="zh-CN" altLang="en-US" dirty="0" smtClean="0">
                <a:solidFill>
                  <a:schemeClr val="bg1"/>
                </a:solidFill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2289" y="1579043"/>
            <a:ext cx="1826141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</a:rPr>
              <a:t>知识基础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项目背景</a:t>
            </a:r>
            <a:endParaRPr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  <a:solidFill>
            <a:schemeClr val="accent1">
              <a:lumMod val="75000"/>
            </a:schemeClr>
          </a:solidFill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grpFill/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1998-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至今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眼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动追踪技术得到广泛应用。随着计算机计算能力的发展、图像展示的丰富化、交互方式鲁棒性的增强，当前眼动追踪技术在神经科学、心理学、工业工程与人因工程、市场分析和计算机科学等领域有了广泛应用。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广泛应用</a:t>
            </a:r>
            <a:endParaRPr lang="en-US" altLang="zh-CN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  <a:solidFill>
            <a:schemeClr val="accent1">
              <a:lumMod val="75000"/>
            </a:schemeClr>
          </a:solidFill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grpFill/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6132924" y="348121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1970-1998.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二十世纪八十年代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开始使用眼动追踪来解答人机交互的问题。具体而言，研究人员调查了用户如何在电脑菜单中搜索命令。当时这样主要是为了帮助残疾用户。</a:t>
            </a:r>
          </a:p>
        </p:txBody>
      </p:sp>
      <p:sp>
        <p:nvSpPr>
          <p:cNvPr id="23" name="矩形 22"/>
          <p:cNvSpPr/>
          <p:nvPr/>
        </p:nvSpPr>
        <p:spPr>
          <a:xfrm>
            <a:off x="6132924" y="3033936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快速发展</a:t>
            </a:r>
            <a:endParaRPr lang="en-US" altLang="zh-CN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  <a:solidFill>
            <a:schemeClr val="accent1">
              <a:lumMod val="75000"/>
            </a:schemeClr>
          </a:solidFill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grpFill/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1879-1920. 1879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年，法国巴黎的眼科医生贾冯发现人们在阅读文字的时候，眼睛的注视点并不是平滑的划过所注视的文字，而是在某一点停留一段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时间。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1922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年，第一台非侵入式的眼动仪由巴斯韦尔在芝加哥发明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早期研究</a:t>
            </a:r>
            <a:endParaRPr lang="en-US" altLang="zh-CN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359943" y="5437367"/>
            <a:ext cx="203132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600" b="1" u="sng" dirty="0" smtClean="0">
                <a:solidFill>
                  <a:schemeClr val="accent1"/>
                </a:solidFill>
              </a:rPr>
              <a:t>发展历史</a:t>
            </a:r>
            <a:endParaRPr lang="en-US" altLang="zh-CN" sz="3600" b="1" u="sng" dirty="0">
              <a:solidFill>
                <a:schemeClr val="accent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761793" y="43426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</a:rPr>
              <a:t>24</a:t>
            </a:r>
            <a:r>
              <a:rPr lang="zh-CN" altLang="en-US" dirty="0" smtClean="0">
                <a:solidFill>
                  <a:schemeClr val="bg1"/>
                </a:solidFill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项目意义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13579" y="3298721"/>
            <a:ext cx="6447061" cy="721395"/>
          </a:xfrm>
        </p:spPr>
        <p:txBody>
          <a:bodyPr/>
          <a:lstStyle/>
          <a:p>
            <a:r>
              <a:rPr kumimoji="1" lang="zh-CN" altLang="en-US" dirty="0" smtClean="0"/>
              <a:t>人机交互变迁：文字 </a:t>
            </a:r>
            <a:r>
              <a:rPr kumimoji="1" lang="en-US" altLang="zh-CN" dirty="0" smtClean="0"/>
              <a:t>– </a:t>
            </a:r>
            <a:r>
              <a:rPr kumimoji="1" lang="zh-CN" altLang="en-US" dirty="0" smtClean="0"/>
              <a:t>窗口 </a:t>
            </a:r>
            <a:r>
              <a:rPr kumimoji="1" lang="en-US" altLang="zh-CN" dirty="0" smtClean="0"/>
              <a:t>– </a:t>
            </a:r>
            <a:r>
              <a:rPr kumimoji="1" lang="zh-CN" altLang="en-US" dirty="0" smtClean="0"/>
              <a:t>触摸 </a:t>
            </a:r>
            <a:r>
              <a:rPr kumimoji="1" lang="en-US" altLang="zh-CN" dirty="0" smtClean="0"/>
              <a:t>– 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1233888"/>
            <a:ext cx="2407920" cy="1955495"/>
          </a:xfrm>
          <a:prstGeom prst="rect">
            <a:avLst/>
          </a:prstGeom>
        </p:spPr>
      </p:pic>
      <p:sp>
        <p:nvSpPr>
          <p:cNvPr id="5" name="文本框 8"/>
          <p:cNvSpPr txBox="1"/>
          <p:nvPr/>
        </p:nvSpPr>
        <p:spPr>
          <a:xfrm>
            <a:off x="923944" y="4008478"/>
            <a:ext cx="10638136" cy="2217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视觉作为人感知外界的最重要感觉，在人机交互中不可或缺。在传统的人机交互设备中，视觉仅仅作为机器信息的一种输出方式，其在信息输入方面的作用一方面不被重视，一方面也由于技术原因难以利用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随着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硬件技术（如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GPU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）和软件技术（如机器学习）的快速进步，以及包括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、物联网等新的计算设备和概念的提出，眼球追踪作为一种新的人机交互方式，可以预见其的潜力将被逐渐发掘，成为未来人机交互模式中不可缺少的一部分。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233888"/>
            <a:ext cx="3545840" cy="1955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40" y="1233887"/>
            <a:ext cx="3362960" cy="1955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888"/>
            <a:ext cx="1828799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 dirty="0" smtClean="0">
                <a:solidFill>
                  <a:schemeClr val="bg1"/>
                </a:solidFill>
              </a:rPr>
              <a:t>02</a:t>
            </a:r>
            <a:endParaRPr lang="en-US" altLang="zh-CN" sz="16600" b="1" dirty="0">
              <a:solidFill>
                <a:schemeClr val="bg1"/>
              </a:solidFill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474689" y="4106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mtClean="0"/>
              <a:t>02</a:t>
            </a:r>
            <a:r>
              <a:rPr kumimoji="1" lang="zh-CN" altLang="en-US" smtClean="0"/>
              <a:t> 项目意义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项目意义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长期以来视觉在人机交互中只作为一种输出方式而使用，对其输入功能却大为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忽视。 “眼神”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所包含的信息蕴含着用户对内容的反馈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……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这些信息都因为难以提取而被忽视。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146706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视觉的意义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眼球追踪是视觉输入方式（也可称视线分析技术）中最基础也是最重要的一部分，可能是下一代人机接口的开创性技术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。眼睛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的移动反映了人们的思考过程；因此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，记录观察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者的眼睛移动，可以一个程度的了解观察者在想什么。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19800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</a:rPr>
              <a:t>眼球追踪的意义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/>
                </a:solidFill>
              </a:rPr>
              <a:t>02</a:t>
            </a:r>
            <a:endParaRPr lang="en-US" altLang="zh-CN" sz="4000" b="1" dirty="0">
              <a:solidFill>
                <a:schemeClr val="accent2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43" y="1759156"/>
            <a:ext cx="4645167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1672</TotalTime>
  <Words>1228</Words>
  <Application>Microsoft Office PowerPoint</Application>
  <PresentationFormat>宽屏</PresentationFormat>
  <Paragraphs>133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宋体</vt:lpstr>
      <vt:lpstr>Microsoft YaHei</vt:lpstr>
      <vt:lpstr>Microsoft YaHei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邓 龙</cp:lastModifiedBy>
  <cp:revision>135</cp:revision>
  <dcterms:created xsi:type="dcterms:W3CDTF">2015-08-18T02:51:41Z</dcterms:created>
  <dcterms:modified xsi:type="dcterms:W3CDTF">2018-04-25T04:58:20Z</dcterms:modified>
  <cp:category/>
</cp:coreProperties>
</file>